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3" r:id="rId5"/>
    <p:sldId id="265" r:id="rId6"/>
    <p:sldId id="262" r:id="rId7"/>
    <p:sldId id="281" r:id="rId8"/>
    <p:sldId id="291" r:id="rId9"/>
    <p:sldId id="292" r:id="rId10"/>
    <p:sldId id="293" r:id="rId11"/>
    <p:sldId id="294" r:id="rId12"/>
    <p:sldId id="289" r:id="rId13"/>
    <p:sldId id="282" r:id="rId14"/>
    <p:sldId id="284" r:id="rId15"/>
    <p:sldId id="283" r:id="rId16"/>
    <p:sldId id="267" r:id="rId17"/>
    <p:sldId id="268" r:id="rId18"/>
    <p:sldId id="269" r:id="rId19"/>
    <p:sldId id="270" r:id="rId20"/>
    <p:sldId id="271" r:id="rId21"/>
    <p:sldId id="272" r:id="rId22"/>
    <p:sldId id="276" r:id="rId23"/>
    <p:sldId id="273" r:id="rId24"/>
    <p:sldId id="274" r:id="rId25"/>
    <p:sldId id="275" r:id="rId26"/>
    <p:sldId id="285" r:id="rId27"/>
    <p:sldId id="288" r:id="rId28"/>
    <p:sldId id="287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EDF3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47" autoAdjust="0"/>
  </p:normalViewPr>
  <p:slideViewPr>
    <p:cSldViewPr>
      <p:cViewPr varScale="1">
        <p:scale>
          <a:sx n="66" d="100"/>
          <a:sy n="66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F7CCAF8-2CF4-4ECB-9D85-5A53E3F0482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512F4C-1C30-4E6F-999F-0714DFA70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CAF8-2CF4-4ECB-9D85-5A53E3F0482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2F4C-1C30-4E6F-999F-0714DFA70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CAF8-2CF4-4ECB-9D85-5A53E3F0482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2F4C-1C30-4E6F-999F-0714DFA70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7CCAF8-2CF4-4ECB-9D85-5A53E3F0482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512F4C-1C30-4E6F-999F-0714DFA70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F7CCAF8-2CF4-4ECB-9D85-5A53E3F0482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512F4C-1C30-4E6F-999F-0714DFA70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CAF8-2CF4-4ECB-9D85-5A53E3F0482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2F4C-1C30-4E6F-999F-0714DFA70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CAF8-2CF4-4ECB-9D85-5A53E3F0482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2F4C-1C30-4E6F-999F-0714DFA70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7CCAF8-2CF4-4ECB-9D85-5A53E3F0482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512F4C-1C30-4E6F-999F-0714DFA70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CAF8-2CF4-4ECB-9D85-5A53E3F0482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2F4C-1C30-4E6F-999F-0714DFA70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7CCAF8-2CF4-4ECB-9D85-5A53E3F0482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512F4C-1C30-4E6F-999F-0714DFA70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7CCAF8-2CF4-4ECB-9D85-5A53E3F0482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512F4C-1C30-4E6F-999F-0714DFA70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7CCAF8-2CF4-4ECB-9D85-5A53E3F0482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512F4C-1C30-4E6F-999F-0714DFA70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detkam.e-papa.ru/podelki/7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51648" cy="316835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8000" dirty="0" smtClean="0">
                <a:ln/>
                <a:solidFill>
                  <a:schemeClr val="accent3"/>
                </a:solidFill>
                <a:effectLst/>
              </a:rPr>
            </a:br>
            <a:endParaRPr lang="ru-RU" sz="800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31526">
            <a:off x="539689" y="3434577"/>
            <a:ext cx="7854696" cy="714499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>
            <a:normAutofit fontScale="62500" lnSpcReduction="20000"/>
          </a:bodyPr>
          <a:lstStyle/>
          <a:p>
            <a:pPr algn="ctr"/>
            <a:endParaRPr lang="ru-RU" sz="8000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8000" dirty="0">
              <a:solidFill>
                <a:srgbClr val="EDF3DB"/>
              </a:solidFill>
            </a:endParaRPr>
          </a:p>
        </p:txBody>
      </p:sp>
      <p:pic>
        <p:nvPicPr>
          <p:cNvPr id="4" name="Рисунок 3" descr="0_8310a_3ef74347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501008"/>
            <a:ext cx="3079316" cy="2924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d81ca5c77d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356992"/>
            <a:ext cx="3096344" cy="3157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3761">
            <a:off x="511353" y="789599"/>
            <a:ext cx="3368586" cy="2239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kindergarten-screensho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11302">
            <a:off x="5017934" y="778569"/>
            <a:ext cx="3460273" cy="2595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267744" y="3212976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aramond Premr Pro Smbd" pitchFamily="18" charset="0"/>
              </a:rPr>
              <a:t>Детский дизайн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4839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475656" y="188640"/>
            <a:ext cx="61206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76064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Дизайн одежды</a:t>
            </a:r>
            <a:endParaRPr lang="ru-RU" sz="3200" b="1" dirty="0"/>
          </a:p>
        </p:txBody>
      </p:sp>
      <p:pic>
        <p:nvPicPr>
          <p:cNvPr id="4" name="Рисунок 3" descr="IMG_8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2195736" cy="1646802"/>
          </a:xfrm>
          <a:prstGeom prst="rect">
            <a:avLst/>
          </a:prstGeom>
        </p:spPr>
      </p:pic>
      <p:pic>
        <p:nvPicPr>
          <p:cNvPr id="6" name="Рисунок 5" descr="IMG_1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124744"/>
            <a:ext cx="2784309" cy="2088232"/>
          </a:xfrm>
          <a:prstGeom prst="rect">
            <a:avLst/>
          </a:prstGeom>
        </p:spPr>
      </p:pic>
      <p:pic>
        <p:nvPicPr>
          <p:cNvPr id="7" name="Рисунок 6" descr="IMG_1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761401">
            <a:off x="4534572" y="2463803"/>
            <a:ext cx="2247193" cy="1685395"/>
          </a:xfrm>
          <a:prstGeom prst="rect">
            <a:avLst/>
          </a:prstGeom>
        </p:spPr>
      </p:pic>
      <p:pic>
        <p:nvPicPr>
          <p:cNvPr id="8" name="Рисунок 7" descr="Макси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124744"/>
            <a:ext cx="2232248" cy="1591348"/>
          </a:xfrm>
          <a:prstGeom prst="rect">
            <a:avLst/>
          </a:prstGeom>
        </p:spPr>
      </p:pic>
      <p:pic>
        <p:nvPicPr>
          <p:cNvPr id="9" name="Рисунок 8" descr="Ксюша П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2996952"/>
            <a:ext cx="2318949" cy="1630511"/>
          </a:xfrm>
          <a:prstGeom prst="rect">
            <a:avLst/>
          </a:prstGeom>
        </p:spPr>
      </p:pic>
      <p:pic>
        <p:nvPicPr>
          <p:cNvPr id="10" name="Рисунок 9" descr="Даша 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4797152"/>
            <a:ext cx="2425485" cy="1790062"/>
          </a:xfrm>
          <a:prstGeom prst="rect">
            <a:avLst/>
          </a:prstGeom>
        </p:spPr>
      </p:pic>
      <p:pic>
        <p:nvPicPr>
          <p:cNvPr id="11" name="Рисунок 10" descr="Соня 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4437112"/>
            <a:ext cx="1656184" cy="2251411"/>
          </a:xfrm>
          <a:prstGeom prst="rect">
            <a:avLst/>
          </a:prstGeom>
        </p:spPr>
      </p:pic>
      <p:pic>
        <p:nvPicPr>
          <p:cNvPr id="12" name="Рисунок 11" descr="IMG_157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3645024"/>
            <a:ext cx="1545636" cy="2060848"/>
          </a:xfrm>
          <a:prstGeom prst="rect">
            <a:avLst/>
          </a:prstGeom>
        </p:spPr>
      </p:pic>
      <p:pic>
        <p:nvPicPr>
          <p:cNvPr id="13" name="Рисунок 12" descr="IMG_838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448276" flipH="1">
            <a:off x="2101208" y="4842255"/>
            <a:ext cx="1191422" cy="1946548"/>
          </a:xfrm>
          <a:prstGeom prst="rect">
            <a:avLst/>
          </a:prstGeom>
        </p:spPr>
      </p:pic>
      <p:pic>
        <p:nvPicPr>
          <p:cNvPr id="3" name="Рисунок 2" descr="IMG_025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-43950" y="2716359"/>
            <a:ext cx="2363755" cy="1772816"/>
          </a:xfrm>
          <a:prstGeom prst="rect">
            <a:avLst/>
          </a:prstGeom>
        </p:spPr>
      </p:pic>
      <p:pic>
        <p:nvPicPr>
          <p:cNvPr id="5" name="Рисунок 4" descr="IMG_150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5408589">
            <a:off x="1654494" y="2701732"/>
            <a:ext cx="1787691" cy="1340768"/>
          </a:xfrm>
          <a:prstGeom prst="rect">
            <a:avLst/>
          </a:prstGeom>
        </p:spPr>
      </p:pic>
      <p:pic>
        <p:nvPicPr>
          <p:cNvPr id="14" name="Рисунок 13" descr="IMG_838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1078957">
            <a:off x="537884" y="4531151"/>
            <a:ext cx="1396886" cy="1991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51520" y="260648"/>
            <a:ext cx="82809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36904" cy="576064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Декоративно - пространственный</a:t>
            </a:r>
            <a:endParaRPr lang="ru-RU" sz="3200" b="1" dirty="0"/>
          </a:p>
        </p:txBody>
      </p:sp>
      <p:pic>
        <p:nvPicPr>
          <p:cNvPr id="10" name="Рисунок 9" descr="IMG_8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18818">
            <a:off x="539552" y="1196752"/>
            <a:ext cx="1656184" cy="2400679"/>
          </a:xfrm>
          <a:prstGeom prst="rect">
            <a:avLst/>
          </a:prstGeom>
        </p:spPr>
      </p:pic>
      <p:pic>
        <p:nvPicPr>
          <p:cNvPr id="11" name="Рисунок 10" descr="IMG_8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3719">
            <a:off x="4499992" y="1196752"/>
            <a:ext cx="1728192" cy="2464024"/>
          </a:xfrm>
          <a:prstGeom prst="rect">
            <a:avLst/>
          </a:prstGeom>
        </p:spPr>
      </p:pic>
      <p:pic>
        <p:nvPicPr>
          <p:cNvPr id="12" name="Рисунок 11" descr="IMG_83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50745">
            <a:off x="2555776" y="1196752"/>
            <a:ext cx="1617864" cy="2448272"/>
          </a:xfrm>
          <a:prstGeom prst="rect">
            <a:avLst/>
          </a:prstGeom>
        </p:spPr>
      </p:pic>
      <p:pic>
        <p:nvPicPr>
          <p:cNvPr id="9" name="Рисунок 8" descr="IMG_1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42498">
            <a:off x="251520" y="3356992"/>
            <a:ext cx="2531773" cy="1898830"/>
          </a:xfrm>
          <a:prstGeom prst="rect">
            <a:avLst/>
          </a:prstGeom>
        </p:spPr>
      </p:pic>
      <p:pic>
        <p:nvPicPr>
          <p:cNvPr id="7" name="Рисунок 6" descr="IMG_14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3356992"/>
            <a:ext cx="2376264" cy="1782198"/>
          </a:xfrm>
          <a:prstGeom prst="rect">
            <a:avLst/>
          </a:prstGeom>
        </p:spPr>
      </p:pic>
      <p:pic>
        <p:nvPicPr>
          <p:cNvPr id="3" name="Рисунок 2" descr="IMG_16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432218">
            <a:off x="6584246" y="1301104"/>
            <a:ext cx="2171799" cy="1628849"/>
          </a:xfrm>
          <a:prstGeom prst="rect">
            <a:avLst/>
          </a:prstGeom>
        </p:spPr>
      </p:pic>
      <p:pic>
        <p:nvPicPr>
          <p:cNvPr id="6" name="Рисунок 5" descr="IMG_87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5085184"/>
            <a:ext cx="1872208" cy="1338629"/>
          </a:xfrm>
          <a:prstGeom prst="rect">
            <a:avLst/>
          </a:prstGeom>
        </p:spPr>
      </p:pic>
      <p:pic>
        <p:nvPicPr>
          <p:cNvPr id="4" name="Рисунок 3" descr="IMG_172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3137" y="4889191"/>
            <a:ext cx="2171120" cy="1628340"/>
          </a:xfrm>
          <a:prstGeom prst="rect">
            <a:avLst/>
          </a:prstGeom>
        </p:spPr>
      </p:pic>
      <p:pic>
        <p:nvPicPr>
          <p:cNvPr id="8" name="Рисунок 7" descr="IMG_140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84168" y="3068960"/>
            <a:ext cx="2448272" cy="1836204"/>
          </a:xfrm>
          <a:prstGeom prst="rect">
            <a:avLst/>
          </a:prstGeom>
        </p:spPr>
      </p:pic>
      <p:pic>
        <p:nvPicPr>
          <p:cNvPr id="5" name="Рисунок 4" descr="IMG_872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360104">
            <a:off x="6920736" y="4718067"/>
            <a:ext cx="1909303" cy="1342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848872" cy="47525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i="1" dirty="0">
                <a:solidFill>
                  <a:srgbClr val="CC0000"/>
                </a:solidFill>
                <a:latin typeface="Times New Roman"/>
                <a:ea typeface="Calibri"/>
              </a:rPr>
              <a:t>Занятия дизайн </a:t>
            </a:r>
            <a:r>
              <a:rPr lang="ru-RU" sz="3200" b="1" i="1" dirty="0" smtClean="0">
                <a:solidFill>
                  <a:srgbClr val="CC0000"/>
                </a:solidFill>
                <a:latin typeface="Times New Roman"/>
                <a:ea typeface="Calibri"/>
              </a:rPr>
              <a:t>– </a:t>
            </a:r>
            <a:endParaRPr lang="ru-RU" sz="3200" b="1" i="1" dirty="0" smtClean="0">
              <a:solidFill>
                <a:srgbClr val="CC0000"/>
              </a:solidFill>
              <a:latin typeface="Times New Roman"/>
              <a:ea typeface="Calibri"/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rgbClr val="CC0000"/>
                </a:solidFill>
                <a:latin typeface="Times New Roman"/>
                <a:ea typeface="Calibri"/>
              </a:rPr>
              <a:t>деятельностью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призваны воздействовать на ум, волю, чувства детей, побуждать их к творческому самовыражению, состоянию эмоционального комфорта, ощущения радости детства в различных видах художественно-творческой деятельности с применением нетрадиционных техник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869" name="Picture 5" descr="C:\Users\Пользователь\Download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160240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8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332656"/>
            <a:ext cx="604867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915000" cy="792088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Основная цель</a:t>
            </a:r>
            <a:endParaRPr lang="ru-RU" sz="3200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ru-RU" dirty="0" smtClean="0"/>
              <a:t>–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приобщение детей к творчеству, развитие умения видеть мир глазами художника, формирование наблюдательности и внимательности, развитие  нестандартного мышления, фантазии ,воображения, раскрытие личности ребенка, его индивидуальности, ознакомление с основами дизайнерской деятельности.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37890" name="Picture 2" descr="C:\Users\Пользователь\Download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2110"/>
            <a:ext cx="2160240" cy="2178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64537" y="332656"/>
            <a:ext cx="7056784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Почему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 так актуальны занятия дизайн - деятельностью старших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дошкольников?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504" y="1521768"/>
            <a:ext cx="4824536" cy="18722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развивается  наглядно-образное  мышление; художественный и эстетический вкус, чувство стиля;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49017" y="1545107"/>
            <a:ext cx="4824536" cy="18722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развивается  художественное восприятие окружающего мира, воображение, фантазия, творческое мышление;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7504" y="3267148"/>
            <a:ext cx="4824536" cy="18722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повышается эстетическая  культура детей;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97225" y="3229032"/>
            <a:ext cx="4824536" cy="1872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развивается познавательная активность, мелкая моторика, пространственное ориентирование, восприятие;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3623" y="4720952"/>
            <a:ext cx="4824536" cy="1872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получение навыков работы с различными материалами;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97225" y="4869160"/>
            <a:ext cx="4824536" cy="1872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формирование проектной культуры у детей и воспитание грамотного потребителя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.</a:t>
            </a:r>
            <a:endParaRPr lang="ru-RU" sz="1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33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87824" y="260648"/>
            <a:ext cx="547260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5328592" cy="1296144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Какие же техники использовать</a:t>
            </a:r>
            <a:r>
              <a:rPr lang="ru-RU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8075240" cy="4104456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ln/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коллаж, тестопластика, оригами, 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квиллинг</a:t>
            </a:r>
            <a:r>
              <a:rPr lang="ru-RU" sz="4400" b="1" dirty="0">
                <a:ln/>
                <a:solidFill>
                  <a:schemeClr val="accent3"/>
                </a:solidFill>
                <a:latin typeface="Times New Roman"/>
                <a:ea typeface="Calibri"/>
                <a:cs typeface="Times New Roman"/>
              </a:rPr>
              <a:t>, папье-маше, скрапбукинг, граттаж, декупаж, изонить и т.д. </a:t>
            </a:r>
            <a:endParaRPr lang="ru-RU" sz="4400" b="1" dirty="0">
              <a:ln/>
              <a:solidFill>
                <a:schemeClr val="accent3"/>
              </a:solidFill>
              <a:latin typeface="Calibri"/>
              <a:ea typeface="Calibri"/>
              <a:cs typeface="Times New Roman"/>
            </a:endParaRPr>
          </a:p>
          <a:p>
            <a:endParaRPr lang="ru-RU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Пользователь\Download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-29882"/>
            <a:ext cx="2304256" cy="2324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6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15616" y="476672"/>
            <a:ext cx="6840760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ТЕСТОПЛАСТИКА </a:t>
            </a:r>
            <a:r>
              <a:rPr lang="ru-RU" dirty="0" smtClean="0"/>
              <a:t>– ЭТО ЛЕПКА ИЗ СОЛЕНОГО ТЕСТА</a:t>
            </a:r>
            <a:endParaRPr lang="ru-RU" dirty="0"/>
          </a:p>
        </p:txBody>
      </p:sp>
      <p:pic>
        <p:nvPicPr>
          <p:cNvPr id="10242" name="Picture 2" descr="C:\Users\Пользователь\Downloads\образцы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312368" cy="2232248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ownloads\образцы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0709" y="1916833"/>
            <a:ext cx="2773394" cy="244827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346989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24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287612"/>
            <a:ext cx="7200800" cy="22052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Папье-маше -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не только красивое французское название, но и очень простая, бюджетная техника изготовления различных поделок из кусочков бумаги. Заниматься таким творчеством в детском саду – одно удовольствие.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3059832" cy="273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" name="Picture 1" descr="C:\Users\Пользователь\Downloads\образцы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3336782" cy="2376264"/>
          </a:xfrm>
          <a:prstGeom prst="rect">
            <a:avLst/>
          </a:prstGeom>
          <a:noFill/>
        </p:spPr>
      </p:pic>
      <p:pic>
        <p:nvPicPr>
          <p:cNvPr id="9218" name="Picture 2" descr="C:\Users\Пользователь\Downloads\образцы\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708920"/>
            <a:ext cx="3168352" cy="2187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94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476672"/>
            <a:ext cx="7416824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Скрапбукинг -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это рукоделие, которое представляет собой  разработку, создание и оформление альбомов, упаковочных коробок, рамок для картин и фотографий, а также подарочных открыток.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3" name="Picture 1" descr="C:\Users\Пользователь\Downloads\образцы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92896"/>
            <a:ext cx="4460354" cy="3168352"/>
          </a:xfrm>
          <a:prstGeom prst="rect">
            <a:avLst/>
          </a:prstGeom>
          <a:noFill/>
        </p:spPr>
      </p:pic>
      <p:pic>
        <p:nvPicPr>
          <p:cNvPr id="8194" name="Picture 2" descr="C:\Users\Пользователь\Downloads\образцы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3888432" cy="3317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71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404664"/>
            <a:ext cx="7632848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hlinkClick r:id="rId2"/>
              </a:rPr>
              <a:t>Оригами для детей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</a:rPr>
              <a:t> </a:t>
            </a:r>
            <a:r>
              <a:rPr lang="ru-RU" sz="2400" dirty="0">
                <a:latin typeface="Times New Roman"/>
                <a:ea typeface="Calibri"/>
              </a:rPr>
              <a:t>- это аппликация, которая будет с одной стороны и интересна детям, а с другой стороны и сложна. Оригами для детей позволяет не только отвлечь ребенка от чего-либо, но еще и развивает ловкость рук ребят. </a:t>
            </a:r>
            <a:endParaRPr lang="ru-RU" sz="2400" dirty="0"/>
          </a:p>
        </p:txBody>
      </p:sp>
      <p:pic>
        <p:nvPicPr>
          <p:cNvPr id="7169" name="Picture 1" descr="C:\Users\Пользователь\Downloads\образцы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3459013" cy="1440160"/>
          </a:xfrm>
          <a:prstGeom prst="rect">
            <a:avLst/>
          </a:prstGeom>
          <a:noFill/>
        </p:spPr>
      </p:pic>
      <p:pic>
        <p:nvPicPr>
          <p:cNvPr id="7170" name="Picture 2" descr="C:\Users\Пользователь\Downloads\образцы\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0888"/>
            <a:ext cx="4104456" cy="3312368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ownloads\образцы\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005064"/>
            <a:ext cx="4128120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48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1988840"/>
            <a:ext cx="763284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3600" i="1" spc="-150" dirty="0" smtClean="0">
                <a:solidFill>
                  <a:srgbClr val="FE8637">
                    <a:lumMod val="75000"/>
                  </a:srgbClr>
                </a:solidFill>
                <a:latin typeface="arial"/>
              </a:rPr>
              <a:t>« </a:t>
            </a:r>
            <a:r>
              <a:rPr lang="ru-RU" sz="3600" b="1" i="1" spc="-150" dirty="0">
                <a:solidFill>
                  <a:srgbClr val="FE8637">
                    <a:lumMod val="75000"/>
                  </a:srgbClr>
                </a:solidFill>
                <a:latin typeface="arial"/>
              </a:rPr>
              <a:t>Творчество</a:t>
            </a:r>
            <a:r>
              <a:rPr lang="ru-RU" sz="3600" i="1" spc="-150" dirty="0">
                <a:solidFill>
                  <a:srgbClr val="FE8637">
                    <a:lumMod val="75000"/>
                  </a:srgbClr>
                </a:solidFill>
                <a:latin typeface="arial"/>
              </a:rPr>
              <a:t>- это не удел только гениев, создавших великие художественные произведения. Творчество существует везде, где человек воображает, комбинирует, создает что- либо новое».   </a:t>
            </a:r>
            <a:endParaRPr lang="ru-RU" sz="3600" i="1" spc="-150" dirty="0" smtClean="0">
              <a:solidFill>
                <a:srgbClr val="FE8637">
                  <a:lumMod val="75000"/>
                </a:srgbClr>
              </a:solidFill>
              <a:latin typeface="arial"/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600" i="1" spc="-150" dirty="0" smtClean="0">
                <a:solidFill>
                  <a:srgbClr val="FE8637">
                    <a:lumMod val="75000"/>
                  </a:srgbClr>
                </a:solidFill>
                <a:latin typeface="arial"/>
              </a:rPr>
              <a:t>           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3600" i="1" spc="-150" dirty="0">
                <a:solidFill>
                  <a:srgbClr val="FE8637">
                    <a:lumMod val="75000"/>
                  </a:srgbClr>
                </a:solidFill>
                <a:latin typeface="arial"/>
              </a:rPr>
              <a:t> Л.С. Выготский </a:t>
            </a:r>
            <a:endParaRPr lang="ru-RU" sz="3600" i="1" spc="-150" dirty="0">
              <a:solidFill>
                <a:srgbClr val="FE8637">
                  <a:lumMod val="75000"/>
                </a:srgbClr>
              </a:solidFill>
            </a:endParaRPr>
          </a:p>
        </p:txBody>
      </p:sp>
      <p:pic>
        <p:nvPicPr>
          <p:cNvPr id="18433" name="Picture 1" descr="C:\Users\Пользователь\Download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0"/>
            <a:ext cx="2592288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53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476672"/>
            <a:ext cx="7920880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/>
                <a:ea typeface="Calibri"/>
              </a:rPr>
              <a:t>Квиллинг</a:t>
            </a:r>
            <a:r>
              <a:rPr lang="ru-RU" sz="3600" i="1" dirty="0">
                <a:latin typeface="Times New Roman"/>
                <a:ea typeface="Calibri"/>
              </a:rPr>
              <a:t> </a:t>
            </a:r>
            <a:r>
              <a:rPr lang="ru-RU" sz="3600" dirty="0">
                <a:latin typeface="Times New Roman"/>
                <a:ea typeface="Calibri"/>
              </a:rPr>
              <a:t> - это искусство бумагокручения</a:t>
            </a:r>
            <a:endParaRPr lang="ru-RU" sz="3600" dirty="0"/>
          </a:p>
        </p:txBody>
      </p:sp>
      <p:pic>
        <p:nvPicPr>
          <p:cNvPr id="6145" name="Picture 1" descr="C:\Users\Пользователь\Downloads\образцы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104456" cy="3888432"/>
          </a:xfrm>
          <a:prstGeom prst="rect">
            <a:avLst/>
          </a:prstGeom>
          <a:noFill/>
        </p:spPr>
      </p:pic>
      <p:pic>
        <p:nvPicPr>
          <p:cNvPr id="6146" name="Picture 2" descr="C:\Users\Пользователь\Downloads\образцы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025652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30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332656"/>
            <a:ext cx="806489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/>
                <a:ea typeface="Calibri"/>
              </a:rPr>
              <a:t>изонить</a:t>
            </a:r>
            <a:r>
              <a:rPr lang="ru-RU" sz="2400" dirty="0">
                <a:latin typeface="Times New Roman"/>
                <a:ea typeface="Calibri"/>
              </a:rPr>
              <a:t> — увлекательное занятие не только для взрослых, но и для детей. На первый взгляд, кажется, что эта техника очень сложная, на самом деле нужно просто усвоить закономерность и все будет отлично получаться. </a:t>
            </a:r>
            <a:br>
              <a:rPr lang="ru-RU" sz="2400" dirty="0">
                <a:latin typeface="Times New Roman"/>
                <a:ea typeface="Calibri"/>
              </a:rPr>
            </a:br>
            <a:endParaRPr lang="ru-RU" sz="2400" dirty="0"/>
          </a:p>
        </p:txBody>
      </p:sp>
      <p:pic>
        <p:nvPicPr>
          <p:cNvPr id="5121" name="Picture 1" descr="C:\Users\Пользователь\Downloads\образц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3672408" cy="3514725"/>
          </a:xfrm>
          <a:prstGeom prst="rect">
            <a:avLst/>
          </a:prstGeom>
          <a:noFill/>
        </p:spPr>
      </p:pic>
      <p:pic>
        <p:nvPicPr>
          <p:cNvPr id="4" name="Picture 3" descr="C:\Users\Пользователь\Downloads\образцы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4176464" cy="3509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48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консультация\оформление паровозик\korz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0324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Пользователь\Downloads\образцы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388843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548680"/>
            <a:ext cx="7632848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Calibri"/>
              </a:rPr>
              <a:t>техника </a:t>
            </a:r>
            <a:r>
              <a:rPr lang="ru-RU" sz="3200" b="1" dirty="0">
                <a:latin typeface="Times New Roman"/>
                <a:ea typeface="Calibri"/>
              </a:rPr>
              <a:t>граттаж </a:t>
            </a:r>
            <a:r>
              <a:rPr lang="ru-RU" sz="3200" dirty="0">
                <a:latin typeface="Times New Roman"/>
                <a:ea typeface="Calibri"/>
              </a:rPr>
              <a:t> в переводе с французского означает «процарапывание» </a:t>
            </a:r>
            <a:endParaRPr lang="ru-RU" sz="3200" dirty="0"/>
          </a:p>
        </p:txBody>
      </p:sp>
      <p:pic>
        <p:nvPicPr>
          <p:cNvPr id="3073" name="Picture 1" descr="C:\Users\Пользователь\Downloads\образцы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3325813" cy="4338637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ownloads\образцы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564905"/>
            <a:ext cx="4910336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14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332656"/>
            <a:ext cx="7560840" cy="230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/>
                <a:ea typeface="Calibri"/>
              </a:rPr>
              <a:t>Декупаж</a:t>
            </a:r>
            <a:r>
              <a:rPr lang="ru-RU" sz="2400" dirty="0">
                <a:latin typeface="Times New Roman"/>
                <a:ea typeface="Calibri"/>
              </a:rPr>
              <a:t> – очень популярная современная техника декорирования различных предметов: от небольших тарелочек и вазочек до вместительных комодов и шкафов. Техника декупажа не очень сложна, но в ней есть приемы, требующие определенных навыков и умений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2930478" cy="228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 descr="C:\Users\Пользователь\Downloads\образцы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365104"/>
            <a:ext cx="3323862" cy="2492896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ownloads\образцы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08920"/>
            <a:ext cx="3109144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29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Коллаж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очень интересная техника она может объединять в себе большинство нетрадиционных техник, в коллаже можно использовать и тестопластику, и граттаж, и изонить, и квиллинг, и  многое другое все зависит от того насколько богата ваша фантазия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9790" y="1556794"/>
            <a:ext cx="374441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77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95536" y="188640"/>
            <a:ext cx="75608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562074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C0000"/>
                </a:solidFill>
              </a:rPr>
              <a:t>Список литературы</a:t>
            </a:r>
            <a:endParaRPr lang="ru-RU" sz="3600" b="1" dirty="0">
              <a:solidFill>
                <a:srgbClr val="CC0000"/>
              </a:solidFill>
            </a:endParaRPr>
          </a:p>
        </p:txBody>
      </p:sp>
      <p:pic>
        <p:nvPicPr>
          <p:cNvPr id="32769" name="Picture 1" descr="C:\Users\Пользователь\Downloads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265" y="1161883"/>
            <a:ext cx="2232248" cy="3314700"/>
          </a:xfrm>
          <a:prstGeom prst="rect">
            <a:avLst/>
          </a:prstGeom>
          <a:noFill/>
        </p:spPr>
      </p:pic>
      <p:pic>
        <p:nvPicPr>
          <p:cNvPr id="32770" name="Picture 2" descr="C:\Users\Пользователь\Downloads\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 rot="712329">
            <a:off x="6196376" y="3211306"/>
            <a:ext cx="2381250" cy="3438525"/>
          </a:xfrm>
          <a:prstGeom prst="rect">
            <a:avLst/>
          </a:prstGeom>
          <a:noFill/>
        </p:spPr>
      </p:pic>
      <p:pic>
        <p:nvPicPr>
          <p:cNvPr id="32771" name="Picture 3" descr="C:\Users\Пользователь\Downloads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5756">
            <a:off x="2274426" y="3441096"/>
            <a:ext cx="2376264" cy="3312368"/>
          </a:xfrm>
          <a:prstGeom prst="rect">
            <a:avLst/>
          </a:prstGeom>
          <a:noFill/>
        </p:spPr>
      </p:pic>
      <p:pic>
        <p:nvPicPr>
          <p:cNvPr id="32772" name="Picture 4" descr="C:\Users\Пользователь\Downloads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196752"/>
            <a:ext cx="2232247" cy="3240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5116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44484">
            <a:off x="23093" y="478272"/>
            <a:ext cx="2970875" cy="3462997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8" name="Рисунок 7" descr="3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620688"/>
            <a:ext cx="2088232" cy="29326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820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76672"/>
            <a:ext cx="1905000" cy="2867025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0" name="Рисунок 9" descr="52023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429000"/>
            <a:ext cx="2136019" cy="2955498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1" name="Рисунок 10" descr="3854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501008"/>
            <a:ext cx="2162175" cy="295275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2" name="Рисунок 11" descr="723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3645024"/>
            <a:ext cx="2016224" cy="276222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251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25730">
            <a:off x="395536" y="476672"/>
            <a:ext cx="2097320" cy="2880320"/>
          </a:xfrm>
          <a:prstGeom prst="rect">
            <a:avLst/>
          </a:prstGeom>
        </p:spPr>
      </p:pic>
      <p:pic>
        <p:nvPicPr>
          <p:cNvPr id="8" name="Содержимое 7" descr="1432900_Applikaciya_Igrushki_5-8_le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499082">
            <a:off x="2555776" y="332656"/>
            <a:ext cx="2343150" cy="3276600"/>
          </a:xfrm>
          <a:prstGeom prst="rect">
            <a:avLst/>
          </a:prstGeom>
        </p:spPr>
      </p:pic>
      <p:pic>
        <p:nvPicPr>
          <p:cNvPr id="9" name="Рисунок 8" descr="560353-14-247789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04664"/>
            <a:ext cx="2166079" cy="2763618"/>
          </a:xfrm>
          <a:prstGeom prst="rect">
            <a:avLst/>
          </a:prstGeom>
        </p:spPr>
      </p:pic>
      <p:pic>
        <p:nvPicPr>
          <p:cNvPr id="10" name="Рисунок 9" descr="5966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87522">
            <a:off x="7035820" y="404665"/>
            <a:ext cx="1916886" cy="2664296"/>
          </a:xfrm>
          <a:prstGeom prst="rect">
            <a:avLst/>
          </a:prstGeom>
        </p:spPr>
      </p:pic>
      <p:pic>
        <p:nvPicPr>
          <p:cNvPr id="11" name="Рисунок 10" descr="853708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24528">
            <a:off x="395536" y="3789040"/>
            <a:ext cx="1633142" cy="2231068"/>
          </a:xfrm>
          <a:prstGeom prst="rect">
            <a:avLst/>
          </a:prstGeom>
        </p:spPr>
      </p:pic>
      <p:pic>
        <p:nvPicPr>
          <p:cNvPr id="12" name="Рисунок 11" descr="20836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194457">
            <a:off x="2195736" y="3789040"/>
            <a:ext cx="1901201" cy="2664297"/>
          </a:xfrm>
          <a:prstGeom prst="rect">
            <a:avLst/>
          </a:prstGeom>
        </p:spPr>
      </p:pic>
      <p:pic>
        <p:nvPicPr>
          <p:cNvPr id="13" name="Рисунок 12" descr="10038893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97265">
            <a:off x="4499992" y="3645024"/>
            <a:ext cx="2045465" cy="2829694"/>
          </a:xfrm>
          <a:prstGeom prst="rect">
            <a:avLst/>
          </a:prstGeom>
        </p:spPr>
      </p:pic>
      <p:pic>
        <p:nvPicPr>
          <p:cNvPr id="14" name="Рисунок 13" descr="bi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132355">
            <a:off x="6795293" y="3572113"/>
            <a:ext cx="2095500" cy="282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208912" cy="60692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lvl="0"/>
            <a:r>
              <a:rPr lang="ru-RU" sz="5600" b="1" dirty="0" smtClean="0"/>
              <a:t>Лыкова И. </a:t>
            </a:r>
            <a:r>
              <a:rPr lang="ru-RU" sz="5600" b="1" dirty="0" err="1" smtClean="0"/>
              <a:t>Чудо-писанки</a:t>
            </a:r>
            <a:r>
              <a:rPr lang="ru-RU" sz="5600" b="1" dirty="0" smtClean="0"/>
              <a:t> – шедевры миниатюрной живописи// Дошкольное воспитание. – 2007. - № 3. – С. 46-52.</a:t>
            </a:r>
          </a:p>
          <a:p>
            <a:pPr lvl="0" fontAlgn="base"/>
            <a:r>
              <a:rPr lang="ru-RU" sz="5600" b="1" dirty="0" smtClean="0"/>
              <a:t>И.А.Лыкова « Художественный труд в детском саду»</a:t>
            </a:r>
          </a:p>
          <a:p>
            <a:pPr lvl="0" fontAlgn="base"/>
            <a:r>
              <a:rPr lang="ru-RU" sz="5600" b="1" dirty="0" smtClean="0"/>
              <a:t>Лыкова И.А. Дизайн-деятельность в современном мире и дошкольном образовании</a:t>
            </a:r>
          </a:p>
          <a:p>
            <a:pPr lvl="0" fontAlgn="base"/>
            <a:r>
              <a:rPr lang="ru-RU" sz="5600" b="1" dirty="0" smtClean="0"/>
              <a:t>И.В.Новикова «Аппликация из природных материалов в детском саду»</a:t>
            </a:r>
          </a:p>
          <a:p>
            <a:pPr lvl="0" fontAlgn="base"/>
            <a:r>
              <a:rPr lang="ru-RU" sz="5600" b="1" dirty="0" smtClean="0"/>
              <a:t> Пантелеев Г. Детский дизайн. – М.: КАРАПУЗ-ДИДАКТИКА, 2006. – 192 с., ил.</a:t>
            </a:r>
          </a:p>
          <a:p>
            <a:pPr lvl="0" fontAlgn="base"/>
            <a:r>
              <a:rPr lang="ru-RU" sz="5600" b="1" dirty="0" smtClean="0"/>
              <a:t> Парамонова Т. Лоскутный стиль// Обруч: образование, ребенок, ученик. – 2006. - № 3. – С. 34-36.</a:t>
            </a:r>
          </a:p>
          <a:p>
            <a:pPr lvl="0" fontAlgn="base"/>
            <a:r>
              <a:rPr lang="ru-RU" sz="5600" b="1" dirty="0" smtClean="0"/>
              <a:t>Ярыгина А. Графический дизайн// Дошкольное воспитание. – 2005. - № 2. – С. 35-41.</a:t>
            </a:r>
          </a:p>
          <a:p>
            <a:pPr lvl="0" fontAlgn="base"/>
            <a:r>
              <a:rPr lang="ru-RU" sz="5600" b="1" dirty="0" smtClean="0"/>
              <a:t>Ярыгина А. Дети и дизайн: </a:t>
            </a:r>
            <a:r>
              <a:rPr lang="ru-RU" sz="5600" b="1" dirty="0" err="1" smtClean="0"/>
              <a:t>фитодизайн</a:t>
            </a:r>
            <a:r>
              <a:rPr lang="ru-RU" sz="5600" b="1" dirty="0" smtClean="0"/>
              <a:t>, флористика, аранжировки из природных материалов// Дошкольное воспитание. – 2006. - № 2. – С. 65-71.</a:t>
            </a:r>
          </a:p>
          <a:p>
            <a:pPr lvl="0" fontAlgn="base"/>
            <a:r>
              <a:rPr lang="ru-RU" sz="5600" b="1" dirty="0" err="1" smtClean="0"/>
              <a:t>Милева</a:t>
            </a:r>
            <a:r>
              <a:rPr lang="ru-RU" sz="5600" b="1" dirty="0" smtClean="0"/>
              <a:t> Е.К. Детский дизайн в контексте специфики дизайна как вида искусства и истории его развития</a:t>
            </a:r>
          </a:p>
          <a:p>
            <a:pPr lvl="0" fontAlgn="base"/>
            <a:r>
              <a:rPr lang="ru-RU" sz="5600" b="1" dirty="0" err="1" smtClean="0"/>
              <a:t>Милева</a:t>
            </a:r>
            <a:r>
              <a:rPr lang="ru-RU" sz="5600" b="1" dirty="0" smtClean="0"/>
              <a:t> Е.К., </a:t>
            </a:r>
            <a:r>
              <a:rPr lang="ru-RU" sz="5600" b="1" dirty="0" err="1" smtClean="0"/>
              <a:t>Динкова</a:t>
            </a:r>
            <a:r>
              <a:rPr lang="ru-RU" sz="5600" b="1" dirty="0" smtClean="0"/>
              <a:t> Г. Летняя дизайнерская мастерская</a:t>
            </a:r>
          </a:p>
          <a:p>
            <a:pPr lvl="0" fontAlgn="base"/>
            <a:r>
              <a:rPr lang="ru-RU" sz="5600" b="1" dirty="0" err="1" smtClean="0"/>
              <a:t>Вербенец</a:t>
            </a:r>
            <a:r>
              <a:rPr lang="ru-RU" sz="5600" b="1" dirty="0" smtClean="0"/>
              <a:t> А.М., </a:t>
            </a:r>
            <a:r>
              <a:rPr lang="ru-RU" sz="5600" b="1" dirty="0" err="1" smtClean="0"/>
              <a:t>Базикало</a:t>
            </a:r>
            <a:r>
              <a:rPr lang="ru-RU" sz="5600" b="1" dirty="0" smtClean="0"/>
              <a:t> С.В., Игнатенко Е.Е. Особенности и условия развития </a:t>
            </a:r>
            <a:r>
              <a:rPr lang="ru-RU" sz="5600" b="1" dirty="0" err="1" smtClean="0"/>
              <a:t>дизайн-деятельности</a:t>
            </a:r>
            <a:r>
              <a:rPr lang="ru-RU" sz="5600" b="1" dirty="0" smtClean="0"/>
              <a:t> старших дошкольников</a:t>
            </a:r>
          </a:p>
          <a:p>
            <a:pPr lvl="0" fontAlgn="base"/>
            <a:r>
              <a:rPr lang="ru-RU" sz="5600" b="1" dirty="0" smtClean="0"/>
              <a:t>Махотина Е.Н. Представления старших дошкольников о дизайне и профессии дизайнера</a:t>
            </a:r>
          </a:p>
          <a:p>
            <a:pPr lvl="0" fontAlgn="base"/>
            <a:r>
              <a:rPr lang="ru-RU" sz="5600" b="1" dirty="0" smtClean="0"/>
              <a:t>Ческидова И.Б. Приобщение дошкольников к дизайнерской деятельности в процессе ознакомления с народным декоративно-прикладным искусством</a:t>
            </a:r>
          </a:p>
          <a:p>
            <a:pPr lvl="0"/>
            <a:r>
              <a:rPr lang="ru-RU" sz="5600" b="1" dirty="0" smtClean="0"/>
              <a:t>Лаврентьева И.А. Театральный дизайн в детском саду</a:t>
            </a:r>
          </a:p>
          <a:p>
            <a:pPr lvl="0" fontAlgn="base"/>
            <a:r>
              <a:rPr lang="ru-RU" sz="5600" b="1" dirty="0" err="1" smtClean="0"/>
              <a:t>Котлякова</a:t>
            </a:r>
            <a:r>
              <a:rPr lang="ru-RU" sz="5600" b="1" dirty="0" smtClean="0"/>
              <a:t> Т.А., Мирная Ю.А. Развитие дизайнерского творчества детей в лепке</a:t>
            </a:r>
          </a:p>
          <a:p>
            <a:pPr lvl="0" fontAlgn="base"/>
            <a:r>
              <a:rPr lang="ru-RU" sz="5600" b="1" dirty="0" err="1" smtClean="0"/>
              <a:t>Сибиркина</a:t>
            </a:r>
            <a:r>
              <a:rPr lang="ru-RU" sz="5600" b="1" dirty="0" smtClean="0"/>
              <a:t> Е.Н. Многообразие художественных материалов в детской дизайнерской деятельности</a:t>
            </a:r>
          </a:p>
          <a:p>
            <a:r>
              <a:rPr lang="ru-RU" sz="5600" b="1" dirty="0" smtClean="0"/>
              <a:t> </a:t>
            </a:r>
          </a:p>
          <a:p>
            <a:r>
              <a:rPr lang="ru-RU" sz="5600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5040560" cy="129614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Детский дизайн,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что же это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708920"/>
            <a:ext cx="7467600" cy="3577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FF3300"/>
                </a:solidFill>
                <a:latin typeface="Times New Roman"/>
                <a:ea typeface="Calibri"/>
              </a:rPr>
              <a:t>Детский </a:t>
            </a:r>
            <a:r>
              <a:rPr lang="ru-RU" sz="3600" b="1" i="1" dirty="0">
                <a:solidFill>
                  <a:srgbClr val="FF3300"/>
                </a:solidFill>
                <a:latin typeface="Times New Roman"/>
                <a:ea typeface="Calibri"/>
              </a:rPr>
              <a:t>дизайн –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новая художественно-продуктивная деятельность, которая понимается как проектное мышление самого широкого диапазона. </a:t>
            </a:r>
            <a:endParaRPr lang="ru-RU" sz="3600" b="1" i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0" indent="0" algn="ctr">
              <a:buNone/>
            </a:pPr>
            <a:endParaRPr lang="ru-RU" sz="4000" b="1" i="1" dirty="0"/>
          </a:p>
        </p:txBody>
      </p:sp>
      <p:pic>
        <p:nvPicPr>
          <p:cNvPr id="17410" name="Picture 2" descr="C:\Users\Пользователь\Download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40875"/>
            <a:ext cx="2519171" cy="2524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58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620688"/>
            <a:ext cx="6912768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Главное 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для дизайнера 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трелка вверх 5"/>
          <p:cNvSpPr/>
          <p:nvPr/>
        </p:nvSpPr>
        <p:spPr>
          <a:xfrm rot="10800000">
            <a:off x="1252870" y="1946804"/>
            <a:ext cx="698036" cy="21051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8153" y="4741146"/>
            <a:ext cx="3559353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нестандартность мышления</a:t>
            </a:r>
            <a:endParaRPr lang="ru-RU" sz="2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40144" y="3260845"/>
            <a:ext cx="3019077" cy="15121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</a:rPr>
              <a:t>фантазия</a:t>
            </a:r>
            <a:endParaRPr lang="ru-RU" sz="36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162012" y="4773013"/>
            <a:ext cx="3528392" cy="151216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умение сочетать цвет и форму</a:t>
            </a:r>
            <a:endParaRPr lang="ru-RU" sz="2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862884" y="3239531"/>
            <a:ext cx="3019077" cy="15121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воображение</a:t>
            </a:r>
            <a:endParaRPr lang="ru-RU" sz="2400" b="1" dirty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57" y="1946804"/>
            <a:ext cx="7556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6620" y="1953584"/>
            <a:ext cx="755650" cy="248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772" y="1946804"/>
            <a:ext cx="755650" cy="105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235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611560" y="404665"/>
            <a:ext cx="7704856" cy="44012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i="1" dirty="0">
                <a:ln/>
                <a:solidFill>
                  <a:srgbClr val="FF3300"/>
                </a:solidFill>
                <a:latin typeface="Times New Roman"/>
                <a:ea typeface="Calibri"/>
              </a:rPr>
              <a:t>Дизайн </a:t>
            </a:r>
            <a:r>
              <a:rPr lang="ru-RU" sz="4000" b="1" i="1" dirty="0" smtClean="0">
                <a:ln/>
                <a:solidFill>
                  <a:srgbClr val="FF3300"/>
                </a:solidFill>
                <a:latin typeface="Times New Roman"/>
                <a:ea typeface="Calibri"/>
              </a:rPr>
              <a:t>- деятельность</a:t>
            </a:r>
            <a:r>
              <a:rPr lang="ru-RU" sz="4000" b="1" i="1" dirty="0">
                <a:ln/>
                <a:solidFill>
                  <a:srgbClr val="FF3300"/>
                </a:solidFill>
                <a:latin typeface="Times New Roman"/>
                <a:ea typeface="Calibri"/>
              </a:rPr>
              <a:t>  </a:t>
            </a:r>
            <a:endParaRPr lang="ru-RU" sz="4000" b="1" i="1" dirty="0" smtClean="0">
              <a:ln/>
              <a:solidFill>
                <a:srgbClr val="FF3300"/>
              </a:solidFill>
              <a:latin typeface="Times New Roman"/>
              <a:ea typeface="Calibri"/>
            </a:endParaRPr>
          </a:p>
          <a:p>
            <a:r>
              <a:rPr lang="ru-RU" sz="4000" b="1" i="1" dirty="0" smtClean="0">
                <a:ln/>
                <a:solidFill>
                  <a:srgbClr val="FF3300"/>
                </a:solidFill>
                <a:latin typeface="Times New Roman"/>
                <a:ea typeface="Calibri"/>
              </a:rPr>
              <a:t>это </a:t>
            </a:r>
            <a:r>
              <a:rPr lang="ru-RU" sz="4000" b="1" i="1" dirty="0">
                <a:ln/>
                <a:solidFill>
                  <a:srgbClr val="FF3300"/>
                </a:solidFill>
                <a:latin typeface="Times New Roman"/>
                <a:ea typeface="Calibri"/>
              </a:rPr>
              <a:t>особый вид художественной деятельности, объединяющий в себе различные виды творчества: рисование, лепка, аппликация, конструирование, художественный труд</a:t>
            </a:r>
            <a:endParaRPr lang="ru-RU" sz="4000" b="1" i="1" dirty="0">
              <a:ln/>
              <a:solidFill>
                <a:srgbClr val="FF3300"/>
              </a:solidFill>
            </a:endParaRPr>
          </a:p>
        </p:txBody>
      </p:sp>
      <p:pic>
        <p:nvPicPr>
          <p:cNvPr id="15362" name="Picture 2" descr="C:\Users\Пользователь\Downloads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02466"/>
            <a:ext cx="3588171" cy="2955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14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260648"/>
            <a:ext cx="734481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56784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Различия между дизайном и художественным трудом:</a:t>
            </a:r>
            <a:endParaRPr lang="ru-RU" sz="2800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2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детская продукция после художественно-дидактических занятий складываемая в папки и коробки и далее не </a:t>
            </a:r>
            <a:r>
              <a:rPr lang="ru-RU" sz="32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востребованная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“детский дизайн” связан с декоративной деятельностью самого ребенка по благоустройству окружающей его предметно-пространственной среды. </a:t>
            </a:r>
            <a:endParaRPr lang="ru-RU" sz="32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  <a:p>
            <a:endParaRPr lang="ru-RU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96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179512" y="332656"/>
            <a:ext cx="8496944" cy="6141169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txBody>
          <a:bodyPr>
            <a:normAutofit fontScale="47500" lnSpcReduction="20000"/>
          </a:bodyPr>
          <a:lstStyle/>
          <a:p>
            <a:endParaRPr lang="ru-RU" sz="3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</a:rPr>
              <a:t>Г. Н. Пантелеев выделяет типы и виды детского дизайна. </a:t>
            </a:r>
            <a:endParaRPr lang="en-US" sz="3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</a:rPr>
              <a:t>Типов детского дизайна он выделяет три:</a:t>
            </a:r>
          </a:p>
          <a:p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</a:rPr>
              <a:t>                               I.            </a:t>
            </a:r>
            <a:r>
              <a:rPr lang="ru-RU" sz="3800" b="1" i="1" dirty="0" smtClean="0">
                <a:solidFill>
                  <a:schemeClr val="accent1">
                    <a:lumMod val="50000"/>
                  </a:schemeClr>
                </a:solidFill>
              </a:rPr>
              <a:t>Плоскостной</a:t>
            </a:r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</a:rPr>
              <a:t> (аппликативно-графический)</a:t>
            </a:r>
          </a:p>
          <a:p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</a:rPr>
              <a:t>                            II.            </a:t>
            </a:r>
            <a:r>
              <a:rPr lang="ru-RU" sz="3800" b="1" i="1" dirty="0" smtClean="0">
                <a:solidFill>
                  <a:schemeClr val="accent1">
                    <a:lumMod val="50000"/>
                  </a:schemeClr>
                </a:solidFill>
              </a:rPr>
              <a:t>Объемный</a:t>
            </a:r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</a:rPr>
              <a:t> (предметно-декоративный)</a:t>
            </a:r>
          </a:p>
          <a:p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</a:rPr>
              <a:t>                         III.            </a:t>
            </a:r>
            <a:r>
              <a:rPr lang="ru-RU" sz="3800" b="1" i="1" dirty="0" smtClean="0">
                <a:solidFill>
                  <a:schemeClr val="accent1">
                    <a:lumMod val="50000"/>
                  </a:schemeClr>
                </a:solidFill>
              </a:rPr>
              <a:t>Пространственный</a:t>
            </a:r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</a:rPr>
              <a:t> (архитектурно-художественный).</a:t>
            </a:r>
          </a:p>
          <a:p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</a:rPr>
              <a:t>По каждому типу осуществляется три направления деятельности (виды детского дизайна).</a:t>
            </a:r>
          </a:p>
          <a:p>
            <a:r>
              <a:rPr lang="ru-RU" sz="3800" b="1" i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ru-RU" sz="38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</a:rPr>
              <a:t>      </a:t>
            </a:r>
            <a:r>
              <a:rPr lang="ru-RU" sz="3800" b="1" i="1" dirty="0" smtClean="0">
                <a:solidFill>
                  <a:schemeClr val="accent1">
                    <a:lumMod val="50000"/>
                  </a:schemeClr>
                </a:solidFill>
              </a:rPr>
              <a:t>декорирование</a:t>
            </a:r>
            <a:endParaRPr lang="ru-RU" sz="3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</a:rPr>
              <a:t>Это могут быть: игровые детали и элементы сюжетно-тематических, сказочно-волшебных и орнаментальных композиций.</a:t>
            </a:r>
          </a:p>
          <a:p>
            <a:r>
              <a:rPr lang="ru-RU" sz="3800" i="1" dirty="0" err="1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</a:rPr>
              <a:t>)      </a:t>
            </a:r>
            <a:r>
              <a:rPr lang="ru-RU" sz="3800" b="1" i="1" dirty="0" smtClean="0">
                <a:solidFill>
                  <a:schemeClr val="accent1">
                    <a:lumMod val="50000"/>
                  </a:schemeClr>
                </a:solidFill>
              </a:rPr>
              <a:t>«дизайн одежды»</a:t>
            </a:r>
            <a:endParaRPr lang="ru-RU" sz="3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</a:rPr>
              <a:t>Предполагает ознакомление детей с культурой одежды и некоторыми доступными дошкольникам способами создания рисунков - эскизов, фасонов и декоративной отделки платья</a:t>
            </a:r>
          </a:p>
          <a:p>
            <a:r>
              <a:rPr lang="ru-RU" sz="3800" i="1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</a:rPr>
              <a:t>)      </a:t>
            </a:r>
            <a:r>
              <a:rPr lang="ru-RU" sz="3800" b="1" i="1" dirty="0" smtClean="0">
                <a:solidFill>
                  <a:schemeClr val="accent1">
                    <a:lumMod val="50000"/>
                  </a:schemeClr>
                </a:solidFill>
              </a:rPr>
              <a:t>декоративно-пространственный дизайн</a:t>
            </a:r>
            <a:endParaRPr lang="ru-RU" sz="3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</a:rPr>
              <a:t>Ориентирует внимание детей на декоративном оформлении интерьера, облика зданий и ландшафта, на </a:t>
            </a:r>
            <a:r>
              <a:rPr lang="ru-RU" sz="3800" i="1" dirty="0" err="1" smtClean="0">
                <a:solidFill>
                  <a:schemeClr val="accent1">
                    <a:lumMod val="50000"/>
                  </a:schemeClr>
                </a:solidFill>
              </a:rPr>
              <a:t>эстетизацию</a:t>
            </a:r>
            <a:r>
              <a:rPr lang="ru-RU" sz="3800" i="1" dirty="0" smtClean="0">
                <a:solidFill>
                  <a:schemeClr val="accent1">
                    <a:lumMod val="50000"/>
                  </a:schemeClr>
                </a:solidFill>
              </a:rPr>
              <a:t> кукольно-игрового пространства, интерьеров групповых комнат, помещений к праздничным утренникам детского сада. </a:t>
            </a:r>
            <a:r>
              <a:rPr lang="ru-RU" sz="3800" b="1" i="1" dirty="0" smtClean="0">
                <a:solidFill>
                  <a:schemeClr val="accent1">
                    <a:lumMod val="50000"/>
                  </a:schemeClr>
                </a:solidFill>
              </a:rPr>
              <a:t>  </a:t>
            </a:r>
            <a:endParaRPr lang="ru-RU" sz="3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Скругленный прямоугольник 67"/>
          <p:cNvSpPr/>
          <p:nvPr/>
        </p:nvSpPr>
        <p:spPr>
          <a:xfrm>
            <a:off x="1979712" y="188640"/>
            <a:ext cx="51125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968552" cy="634082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Типы  и виды дизайна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196752"/>
            <a:ext cx="208823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Плоскостной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1196752"/>
            <a:ext cx="201622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Объемный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196752"/>
            <a:ext cx="302433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Пространственный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23042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Декорирование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2276872"/>
            <a:ext cx="252028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Дизайн одежды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1988840"/>
            <a:ext cx="295232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Декоративно-пространственный </a:t>
            </a:r>
            <a:endParaRPr lang="ru-RU" b="1" dirty="0"/>
          </a:p>
        </p:txBody>
      </p:sp>
      <p:pic>
        <p:nvPicPr>
          <p:cNvPr id="10" name="Рисунок 9" descr="IMG_1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1512168" cy="1134126"/>
          </a:xfrm>
          <a:prstGeom prst="rect">
            <a:avLst/>
          </a:prstGeom>
        </p:spPr>
      </p:pic>
      <p:pic>
        <p:nvPicPr>
          <p:cNvPr id="12" name="Рисунок 11" descr="download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933056"/>
            <a:ext cx="1512168" cy="1134125"/>
          </a:xfrm>
          <a:prstGeom prst="rect">
            <a:avLst/>
          </a:prstGeom>
        </p:spPr>
      </p:pic>
      <p:pic>
        <p:nvPicPr>
          <p:cNvPr id="1026" name="Picture 2" descr="C:\Users\Пользователь\Downloads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157192"/>
            <a:ext cx="1951037" cy="1463675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ownloads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1922130" cy="108012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ownloads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852936"/>
            <a:ext cx="1148366" cy="1435224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ownloads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356992"/>
            <a:ext cx="2013074" cy="1512168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ownloads\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4797152"/>
            <a:ext cx="1747529" cy="1586756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ownloads\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7" y="5229201"/>
            <a:ext cx="1946162" cy="1296144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Downloads\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5" y="2780928"/>
            <a:ext cx="1584176" cy="1462933"/>
          </a:xfrm>
          <a:prstGeom prst="rect">
            <a:avLst/>
          </a:prstGeom>
          <a:noFill/>
        </p:spPr>
      </p:pic>
      <p:pic>
        <p:nvPicPr>
          <p:cNvPr id="1034" name="Picture 10" descr="C:\Users\Пользователь\Downloads\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2780928"/>
            <a:ext cx="1516054" cy="1008534"/>
          </a:xfrm>
          <a:prstGeom prst="rect">
            <a:avLst/>
          </a:prstGeom>
          <a:noFill/>
        </p:spPr>
      </p:pic>
      <p:pic>
        <p:nvPicPr>
          <p:cNvPr id="1035" name="Picture 11" descr="C:\Users\Пользователь\Downloads\1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4221088"/>
            <a:ext cx="1596364" cy="1033661"/>
          </a:xfrm>
          <a:prstGeom prst="rect">
            <a:avLst/>
          </a:prstGeom>
          <a:noFill/>
        </p:spPr>
      </p:pic>
      <p:pic>
        <p:nvPicPr>
          <p:cNvPr id="17" name="Рисунок 16" descr="download (28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32240" y="5373216"/>
            <a:ext cx="1656184" cy="1242138"/>
          </a:xfrm>
          <a:prstGeom prst="rect">
            <a:avLst/>
          </a:prstGeom>
        </p:spPr>
      </p:pic>
      <p:cxnSp>
        <p:nvCxnSpPr>
          <p:cNvPr id="30" name="Прямая со стрелкой 29"/>
          <p:cNvCxnSpPr>
            <a:stCxn id="4" idx="2"/>
            <a:endCxn id="7" idx="0"/>
          </p:cNvCxnSpPr>
          <p:nvPr/>
        </p:nvCxnSpPr>
        <p:spPr>
          <a:xfrm flipH="1">
            <a:off x="1475656" y="1596862"/>
            <a:ext cx="180020" cy="463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" idx="2"/>
          </p:cNvCxnSpPr>
          <p:nvPr/>
        </p:nvCxnSpPr>
        <p:spPr>
          <a:xfrm>
            <a:off x="1655676" y="1596862"/>
            <a:ext cx="2268252" cy="68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4" idx="2"/>
          </p:cNvCxnSpPr>
          <p:nvPr/>
        </p:nvCxnSpPr>
        <p:spPr>
          <a:xfrm>
            <a:off x="1655676" y="1596862"/>
            <a:ext cx="4572508" cy="391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5" idx="2"/>
          </p:cNvCxnSpPr>
          <p:nvPr/>
        </p:nvCxnSpPr>
        <p:spPr>
          <a:xfrm flipH="1">
            <a:off x="2123728" y="1596862"/>
            <a:ext cx="1872208" cy="46398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5" idx="2"/>
            <a:endCxn id="8" idx="0"/>
          </p:cNvCxnSpPr>
          <p:nvPr/>
        </p:nvCxnSpPr>
        <p:spPr>
          <a:xfrm>
            <a:off x="3995936" y="1596862"/>
            <a:ext cx="108012" cy="680010"/>
          </a:xfrm>
          <a:prstGeom prst="straightConnector1">
            <a:avLst/>
          </a:prstGeom>
          <a:ln w="63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5" idx="2"/>
            <a:endCxn id="9" idx="0"/>
          </p:cNvCxnSpPr>
          <p:nvPr/>
        </p:nvCxnSpPr>
        <p:spPr>
          <a:xfrm>
            <a:off x="3995936" y="1596862"/>
            <a:ext cx="3132348" cy="391978"/>
          </a:xfrm>
          <a:prstGeom prst="straightConnector1">
            <a:avLst/>
          </a:prstGeom>
          <a:ln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6" idx="2"/>
          </p:cNvCxnSpPr>
          <p:nvPr/>
        </p:nvCxnSpPr>
        <p:spPr>
          <a:xfrm>
            <a:off x="6804248" y="1596862"/>
            <a:ext cx="720080" cy="39197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6" idx="2"/>
          </p:cNvCxnSpPr>
          <p:nvPr/>
        </p:nvCxnSpPr>
        <p:spPr>
          <a:xfrm flipH="1">
            <a:off x="4644008" y="1596862"/>
            <a:ext cx="2160240" cy="68001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6" idx="2"/>
          </p:cNvCxnSpPr>
          <p:nvPr/>
        </p:nvCxnSpPr>
        <p:spPr>
          <a:xfrm flipH="1">
            <a:off x="1835696" y="1596862"/>
            <a:ext cx="4968552" cy="46398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763688" y="188640"/>
            <a:ext cx="525658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112568" cy="70609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декорирование</a:t>
            </a:r>
            <a:endParaRPr lang="ru-RU" sz="3200" b="1" dirty="0"/>
          </a:p>
        </p:txBody>
      </p:sp>
      <p:pic>
        <p:nvPicPr>
          <p:cNvPr id="3" name="Рисунок 2" descr="Катя В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340768"/>
            <a:ext cx="1573493" cy="2106218"/>
          </a:xfrm>
          <a:prstGeom prst="rect">
            <a:avLst/>
          </a:prstGeom>
        </p:spPr>
      </p:pic>
      <p:pic>
        <p:nvPicPr>
          <p:cNvPr id="4" name="Рисунок 3" descr="Лиза 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980728"/>
            <a:ext cx="1584176" cy="2112235"/>
          </a:xfrm>
          <a:prstGeom prst="rect">
            <a:avLst/>
          </a:prstGeom>
        </p:spPr>
      </p:pic>
      <p:pic>
        <p:nvPicPr>
          <p:cNvPr id="5" name="Рисунок 4" descr="Ксюша П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24744"/>
            <a:ext cx="1669328" cy="2369976"/>
          </a:xfrm>
          <a:prstGeom prst="rect">
            <a:avLst/>
          </a:prstGeom>
        </p:spPr>
      </p:pic>
      <p:pic>
        <p:nvPicPr>
          <p:cNvPr id="7" name="Рисунок 6" descr="IMG_8744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933056"/>
            <a:ext cx="1800200" cy="1350150"/>
          </a:xfrm>
          <a:prstGeom prst="rect">
            <a:avLst/>
          </a:prstGeom>
        </p:spPr>
      </p:pic>
      <p:pic>
        <p:nvPicPr>
          <p:cNvPr id="12" name="Рисунок 11" descr="IMG_01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5157192"/>
            <a:ext cx="1389757" cy="1345944"/>
          </a:xfrm>
          <a:prstGeom prst="rect">
            <a:avLst/>
          </a:prstGeom>
        </p:spPr>
      </p:pic>
      <p:pic>
        <p:nvPicPr>
          <p:cNvPr id="13" name="Рисунок 12" descr="IMG_87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4941168"/>
            <a:ext cx="2304256" cy="1662161"/>
          </a:xfrm>
          <a:prstGeom prst="rect">
            <a:avLst/>
          </a:prstGeom>
        </p:spPr>
      </p:pic>
      <p:pic>
        <p:nvPicPr>
          <p:cNvPr id="14" name="Рисунок 13" descr="IMG_02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3212976"/>
            <a:ext cx="2195736" cy="1646802"/>
          </a:xfrm>
          <a:prstGeom prst="rect">
            <a:avLst/>
          </a:prstGeom>
        </p:spPr>
      </p:pic>
      <p:pic>
        <p:nvPicPr>
          <p:cNvPr id="6" name="Рисунок 5" descr="IMG_15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3968" y="1916832"/>
            <a:ext cx="2744976" cy="1755820"/>
          </a:xfrm>
          <a:prstGeom prst="rect">
            <a:avLst/>
          </a:prstGeom>
        </p:spPr>
      </p:pic>
      <p:pic>
        <p:nvPicPr>
          <p:cNvPr id="11" name="Рисунок 10" descr="IMG_8740 - копия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7704" y="3501008"/>
            <a:ext cx="2376264" cy="1782198"/>
          </a:xfrm>
          <a:prstGeom prst="rect">
            <a:avLst/>
          </a:prstGeom>
        </p:spPr>
      </p:pic>
      <p:pic>
        <p:nvPicPr>
          <p:cNvPr id="8" name="Рисунок 7" descr="IMG_014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27784" y="5085184"/>
            <a:ext cx="1872208" cy="1404156"/>
          </a:xfrm>
          <a:prstGeom prst="rect">
            <a:avLst/>
          </a:prstGeom>
        </p:spPr>
      </p:pic>
      <p:pic>
        <p:nvPicPr>
          <p:cNvPr id="9" name="Рисунок 8" descr="IMG_133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20" y="3212976"/>
            <a:ext cx="1507397" cy="2060848"/>
          </a:xfrm>
          <a:prstGeom prst="rect">
            <a:avLst/>
          </a:prstGeom>
        </p:spPr>
      </p:pic>
      <p:pic>
        <p:nvPicPr>
          <p:cNvPr id="10" name="Рисунок 9" descr="IMG_013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520" y="5013176"/>
            <a:ext cx="1944216" cy="1458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1099</TotalTime>
  <Words>377</Words>
  <Application>Microsoft Office PowerPoint</Application>
  <PresentationFormat>Экран (4:3)</PresentationFormat>
  <Paragraphs>83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 </vt:lpstr>
      <vt:lpstr>Слайд 2</vt:lpstr>
      <vt:lpstr>Детский дизайн,  что же это:</vt:lpstr>
      <vt:lpstr>Слайд 4</vt:lpstr>
      <vt:lpstr>Слайд 5</vt:lpstr>
      <vt:lpstr>Различия между дизайном и художественным трудом:</vt:lpstr>
      <vt:lpstr>Слайд 7</vt:lpstr>
      <vt:lpstr>Типы  и виды дизайна</vt:lpstr>
      <vt:lpstr>декорирование</vt:lpstr>
      <vt:lpstr>Дизайн одежды</vt:lpstr>
      <vt:lpstr>Декоративно - пространственный</vt:lpstr>
      <vt:lpstr>Слайд 12</vt:lpstr>
      <vt:lpstr>Основная цель</vt:lpstr>
      <vt:lpstr>Слайд 14</vt:lpstr>
      <vt:lpstr>Какие же техники использовать?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Список литературы</vt:lpstr>
      <vt:lpstr>Слайд 27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дизайн</dc:title>
  <dc:creator>1</dc:creator>
  <cp:lastModifiedBy>Пользователь</cp:lastModifiedBy>
  <cp:revision>87</cp:revision>
  <dcterms:created xsi:type="dcterms:W3CDTF">2013-09-13T04:37:58Z</dcterms:created>
  <dcterms:modified xsi:type="dcterms:W3CDTF">2015-02-07T13:06:55Z</dcterms:modified>
</cp:coreProperties>
</file>